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2" r:id="rId1"/>
  </p:sldMasterIdLst>
  <p:sldIdLst>
    <p:sldId id="269" r:id="rId2"/>
    <p:sldId id="266" r:id="rId3"/>
    <p:sldId id="267" r:id="rId4"/>
    <p:sldId id="268" r:id="rId5"/>
    <p:sldId id="270" r:id="rId6"/>
    <p:sldId id="257" r:id="rId7"/>
    <p:sldId id="280" r:id="rId8"/>
    <p:sldId id="271" r:id="rId9"/>
    <p:sldId id="274" r:id="rId10"/>
    <p:sldId id="272" r:id="rId11"/>
    <p:sldId id="275" r:id="rId12"/>
    <p:sldId id="258" r:id="rId13"/>
    <p:sldId id="259" r:id="rId14"/>
    <p:sldId id="273" r:id="rId15"/>
    <p:sldId id="260" r:id="rId16"/>
    <p:sldId id="261" r:id="rId17"/>
    <p:sldId id="262" r:id="rId18"/>
    <p:sldId id="263" r:id="rId19"/>
    <p:sldId id="276" r:id="rId20"/>
    <p:sldId id="277" r:id="rId21"/>
    <p:sldId id="264" r:id="rId22"/>
    <p:sldId id="278" r:id="rId23"/>
    <p:sldId id="279" r:id="rId24"/>
    <p:sldId id="26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24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.baidu.com/i?ct=503316480&amp;z=&amp;tn=baiduimagedetail&amp;word=%BC%DB%B8%F1%D5%BD&amp;in=16433&amp;cl=2&amp;lm=-1&amp;pn=203&amp;rn=1&amp;di=31291321590&amp;ln=2000&amp;fr=&amp;fmq=&amp;ic=0&amp;s=0&amp;se=1&amp;sme=0&amp;tab=&amp;width=&amp;height=&amp;face=0&amp;is=&amp;istype=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image.baidu.com/i?ct=503316480&amp;z=&amp;tn=baiduimagedetail&amp;word=%BC%DB%B8%F1%D5%BD&amp;in=1389&amp;cl=2&amp;lm=-1&amp;pn=217&amp;rn=1&amp;di=46210568265&amp;ln=2000&amp;fr=&amp;fmq=&amp;ic=0&amp;s=0&amp;se=1&amp;sme=0&amp;tab=&amp;width=&amp;height=&amp;face=0&amp;is=&amp;istype=2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.baidu.com/i?ct=503316480&amp;z=&amp;tn=baiduimagedetail&amp;word=%BA%A3%B6%FB%C6%F3%D2%B5%CE%C4%BB%AF&amp;in=26208&amp;cl=2&amp;lm=-1&amp;pn=43&amp;rn=1&amp;di=35665822485&amp;ln=2000&amp;fr=&amp;fmq=&amp;ic=0&amp;s=0&amp;se=1&amp;sme=0&amp;tab=&amp;width=&amp;height=&amp;face=0&amp;is=&amp;istype=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hyperlink" Target="http://image.baidu.com/i?ct=503316480&amp;z=&amp;tn=baiduimagedetail&amp;word=%BA%A3%B6%FB%C6%F3%D2%B5%CE%C4%BB%AF&amp;in=5775&amp;cl=2&amp;lm=-1&amp;pn=96&amp;rn=1&amp;di=24746692995&amp;ln=2000&amp;fr=&amp;fmq=&amp;ic=0&amp;s=0&amp;se=1&amp;sme=0&amp;tab=&amp;width=&amp;height=&amp;face=0&amp;is=&amp;istype=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.baidu.com/i?ct=503316480&amp;z=&amp;tn=baiduimagedetail&amp;word=%D5%E6%B3%CF%BA%CF%D7%F7&amp;in=11187&amp;cl=2&amp;lm=-1&amp;pn=23&amp;rn=1&amp;di=35052944775&amp;ln=2000&amp;fr=&amp;fmq=&amp;ic=0&amp;s=0&amp;se=1&amp;sme=0&amp;tab=&amp;width=&amp;height=&amp;face=0&amp;is=&amp;istype=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hyperlink" Target="http://image.baidu.com/i?ct=503316480&amp;z=&amp;tn=baiduimagedetail&amp;word=%D5%E6%B3%CF%BA%CF%D7%F7&amp;in=19195&amp;cl=2&amp;lm=-1&amp;pn=38&amp;rn=1&amp;di=1830753183&amp;ln=2000&amp;fr=&amp;fmq=&amp;ic=0&amp;s=0&amp;se=1&amp;sme=0&amp;tab=&amp;width=&amp;height=&amp;face=0&amp;is=&amp;istype=2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21508;&#38376;&#35838;&#35838;&#20214;&#21450;&#30456;&#20851;&#36164;&#26009;\&#20225;&#19994;&#20262;&#29702;&#23398;\&#20225;&#19994;&#20262;&#29702;&#23398;&#35838;&#20214;&#65288;&#21016;&#65289;\4\&#36798;&#33452;&#22855;&#36896;&#20551;&#20107;&#20214;%20.wmv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25600" y="617538"/>
            <a:ext cx="9144000" cy="754062"/>
          </a:xfrm>
        </p:spPr>
        <p:txBody>
          <a:bodyPr>
            <a:normAutofit fontScale="90000"/>
          </a:bodyPr>
          <a:lstStyle/>
          <a:p>
            <a:r>
              <a:rPr lang="zh-CN" sz="4000" dirty="0" smtClean="0"/>
              <a:t>第</a:t>
            </a:r>
            <a:r>
              <a:rPr lang="zh-CN" altLang="en-US" sz="4000" dirty="0" smtClean="0"/>
              <a:t>七</a:t>
            </a:r>
            <a:r>
              <a:rPr lang="zh-CN" sz="4000" dirty="0" smtClean="0"/>
              <a:t>章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企业</a:t>
            </a:r>
            <a:r>
              <a:rPr lang="zh-CN" altLang="en-US" sz="4000" dirty="0"/>
              <a:t>市场营销运作中商业伦理的构建</a:t>
            </a:r>
            <a:endParaRPr lang="zh-CN" sz="4000" dirty="0"/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1871134" y="2205038"/>
            <a:ext cx="8202084" cy="3886200"/>
            <a:chOff x="0" y="0"/>
            <a:chExt cx="3875" cy="2448"/>
          </a:xfrm>
        </p:grpSpPr>
        <p:sp>
          <p:nvSpPr>
            <p:cNvPr id="8196" name="未知"/>
            <p:cNvSpPr>
              <a:spLocks noEditPoints="1"/>
            </p:cNvSpPr>
            <p:nvPr/>
          </p:nvSpPr>
          <p:spPr bwMode="auto">
            <a:xfrm rot="20241943">
              <a:off x="0" y="469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5999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Oval 5"/>
            <p:cNvSpPr>
              <a:spLocks noChangeArrowheads="1"/>
            </p:cNvSpPr>
            <p:nvPr/>
          </p:nvSpPr>
          <p:spPr bwMode="auto">
            <a:xfrm>
              <a:off x="1530" y="0"/>
              <a:ext cx="720" cy="694"/>
            </a:xfrm>
            <a:prstGeom prst="ellipse">
              <a:avLst/>
            </a:prstGeom>
            <a:gradFill rotWithShape="1">
              <a:gsLst>
                <a:gs pos="0">
                  <a:srgbClr val="465858"/>
                </a:gs>
                <a:gs pos="50000">
                  <a:srgbClr val="CCFFFF"/>
                </a:gs>
                <a:gs pos="100000">
                  <a:srgbClr val="465858"/>
                </a:gs>
              </a:gsLst>
              <a:lin ang="5400000" scaled="1"/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1800">
                <a:latin typeface="Arial" pitchFamily="34" charset="0"/>
              </a:endParaRPr>
            </a:p>
          </p:txBody>
        </p:sp>
        <p:sp>
          <p:nvSpPr>
            <p:cNvPr id="8198" name="Oval 6"/>
            <p:cNvSpPr>
              <a:spLocks noChangeArrowheads="1"/>
            </p:cNvSpPr>
            <p:nvPr/>
          </p:nvSpPr>
          <p:spPr bwMode="auto">
            <a:xfrm>
              <a:off x="122" y="830"/>
              <a:ext cx="719" cy="694"/>
            </a:xfrm>
            <a:prstGeom prst="ellipse">
              <a:avLst/>
            </a:prstGeom>
            <a:gradFill rotWithShape="1">
              <a:gsLst>
                <a:gs pos="0">
                  <a:srgbClr val="304050"/>
                </a:gs>
                <a:gs pos="50000">
                  <a:srgbClr val="99CCFF"/>
                </a:gs>
                <a:gs pos="100000">
                  <a:srgbClr val="304050"/>
                </a:gs>
              </a:gsLst>
              <a:lin ang="5400000" scaled="1"/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1800">
                <a:latin typeface="Arial" pitchFamily="34" charset="0"/>
              </a:endParaRPr>
            </a:p>
          </p:txBody>
        </p:sp>
        <p:sp>
          <p:nvSpPr>
            <p:cNvPr id="8199" name="Oval 7"/>
            <p:cNvSpPr>
              <a:spLocks noChangeArrowheads="1"/>
            </p:cNvSpPr>
            <p:nvPr/>
          </p:nvSpPr>
          <p:spPr bwMode="auto">
            <a:xfrm>
              <a:off x="616" y="1754"/>
              <a:ext cx="719" cy="694"/>
            </a:xfrm>
            <a:prstGeom prst="ellipse">
              <a:avLst/>
            </a:prstGeom>
            <a:gradFill rotWithShape="1">
              <a:gsLst>
                <a:gs pos="0">
                  <a:srgbClr val="5B4936"/>
                </a:gs>
                <a:gs pos="50000">
                  <a:srgbClr val="FFCC99"/>
                </a:gs>
                <a:gs pos="100000">
                  <a:srgbClr val="5B4936"/>
                </a:gs>
              </a:gsLst>
              <a:lin ang="5400000" scaled="1"/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1800">
                <a:latin typeface="Arial" pitchFamily="34" charset="0"/>
              </a:endParaRPr>
            </a:p>
          </p:txBody>
        </p:sp>
        <p:sp>
          <p:nvSpPr>
            <p:cNvPr id="8200" name="Oval 8"/>
            <p:cNvSpPr>
              <a:spLocks noChangeArrowheads="1"/>
            </p:cNvSpPr>
            <p:nvPr/>
          </p:nvSpPr>
          <p:spPr bwMode="auto">
            <a:xfrm>
              <a:off x="2171" y="1411"/>
              <a:ext cx="719" cy="694"/>
            </a:xfrm>
            <a:prstGeom prst="ellipse">
              <a:avLst/>
            </a:prstGeom>
            <a:gradFill rotWithShape="1">
              <a:gsLst>
                <a:gs pos="0">
                  <a:srgbClr val="5B5B36"/>
                </a:gs>
                <a:gs pos="50000">
                  <a:srgbClr val="FFFF99"/>
                </a:gs>
                <a:gs pos="100000">
                  <a:srgbClr val="5B5B36"/>
                </a:gs>
              </a:gsLst>
              <a:lin ang="5400000" scaled="1"/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1800">
                <a:latin typeface="Arial" pitchFamily="34" charset="0"/>
              </a:endParaRPr>
            </a:p>
          </p:txBody>
        </p:sp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3195" y="124"/>
              <a:ext cx="680" cy="695"/>
            </a:xfrm>
            <a:prstGeom prst="ellipse">
              <a:avLst/>
            </a:prstGeom>
            <a:gradFill rotWithShape="1">
              <a:gsLst>
                <a:gs pos="0">
                  <a:srgbClr val="584600"/>
                </a:gs>
                <a:gs pos="50000">
                  <a:srgbClr val="FFCC00"/>
                </a:gs>
                <a:gs pos="100000">
                  <a:srgbClr val="584600"/>
                </a:gs>
              </a:gsLst>
              <a:lin ang="5400000" scaled="1"/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1800">
                <a:latin typeface="Arial" pitchFamily="34" charset="0"/>
              </a:endParaRPr>
            </a:p>
          </p:txBody>
        </p:sp>
        <p:sp>
          <p:nvSpPr>
            <p:cNvPr id="8202" name="Text Box 10"/>
            <p:cNvSpPr txBox="1">
              <a:spLocks noChangeArrowheads="1"/>
            </p:cNvSpPr>
            <p:nvPr/>
          </p:nvSpPr>
          <p:spPr bwMode="auto">
            <a:xfrm>
              <a:off x="102" y="1027"/>
              <a:ext cx="57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sz="2000" b="1">
                  <a:solidFill>
                    <a:schemeClr val="bg1"/>
                  </a:solidFill>
                  <a:latin typeface="Verdana" pitchFamily="34" charset="0"/>
                  <a:hlinkClick r:id="rId2" action="ppaction://hlinksldjump"/>
                </a:rPr>
                <a:t>市场调研</a:t>
              </a:r>
              <a:endParaRPr lang="zh-CN" sz="2000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1665" y="209"/>
              <a:ext cx="33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sz="2000" b="1">
                  <a:solidFill>
                    <a:schemeClr val="bg1"/>
                  </a:solidFill>
                  <a:latin typeface="Verdana" pitchFamily="34" charset="0"/>
                  <a:hlinkClick r:id="rId3" action="ppaction://hlinksldjump"/>
                </a:rPr>
                <a:t>产品</a:t>
              </a:r>
              <a:endParaRPr lang="zh-CN" sz="2000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3309" y="360"/>
              <a:ext cx="33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sz="2000" b="1">
                  <a:solidFill>
                    <a:schemeClr val="bg1"/>
                  </a:solidFill>
                  <a:latin typeface="Verdana" pitchFamily="34" charset="0"/>
                  <a:hlinkClick r:id="rId4" action="ppaction://hlinksldjump"/>
                </a:rPr>
                <a:t>定价</a:t>
              </a:r>
              <a:endParaRPr lang="zh-CN" sz="2000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2306" y="1620"/>
              <a:ext cx="33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sz="2000" b="1">
                  <a:solidFill>
                    <a:schemeClr val="bg1"/>
                  </a:solidFill>
                  <a:latin typeface="Verdana" pitchFamily="34" charset="0"/>
                  <a:hlinkClick r:id="" action="ppaction://noaction"/>
                </a:rPr>
                <a:t>分销</a:t>
              </a:r>
              <a:endParaRPr lang="zh-CN" sz="2000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8206" name="Text Box 14"/>
            <p:cNvSpPr txBox="1">
              <a:spLocks noChangeArrowheads="1"/>
            </p:cNvSpPr>
            <p:nvPr/>
          </p:nvSpPr>
          <p:spPr bwMode="auto">
            <a:xfrm>
              <a:off x="601" y="1980"/>
              <a:ext cx="57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sz="2000" b="1">
                  <a:solidFill>
                    <a:schemeClr val="bg1"/>
                  </a:solidFill>
                  <a:latin typeface="Verdana" pitchFamily="34" charset="0"/>
                  <a:hlinkClick r:id="" action="ppaction://noaction"/>
                </a:rPr>
                <a:t>广告促销</a:t>
              </a:r>
              <a:endParaRPr lang="zh-CN" sz="2000" b="1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8207" name="Text Box 15"/>
            <p:cNvSpPr txBox="1">
              <a:spLocks noChangeArrowheads="1"/>
            </p:cNvSpPr>
            <p:nvPr/>
          </p:nvSpPr>
          <p:spPr bwMode="auto">
            <a:xfrm>
              <a:off x="1009" y="907"/>
              <a:ext cx="1452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sz="2800" b="1">
                  <a:latin typeface="Arial" pitchFamily="34" charset="0"/>
                  <a:ea typeface="楷体_GB2312" pitchFamily="1" charset="-122"/>
                </a:rPr>
                <a:t>市场营销中的伦理问题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1865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创意商务小图 （www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58434" y="-88900"/>
            <a:ext cx="14116051" cy="6946900"/>
          </a:xfrm>
          <a:prstGeom prst="rect">
            <a:avLst/>
          </a:prstGeom>
          <a:noFill/>
          <a:ln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-1282699" y="2276475"/>
            <a:ext cx="15049500" cy="1512888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680634" y="2205038"/>
            <a:ext cx="9599084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sz="4800" b="1">
                <a:solidFill>
                  <a:srgbClr val="333333"/>
                </a:solidFill>
                <a:latin typeface="Arial" pitchFamily="34" charset="0"/>
              </a:rPr>
              <a:t>车到山前必有路</a:t>
            </a:r>
          </a:p>
          <a:p>
            <a:pPr algn="l"/>
            <a:r>
              <a:rPr lang="zh-CN" sz="4800" b="1">
                <a:solidFill>
                  <a:srgbClr val="333333"/>
                </a:solidFill>
                <a:latin typeface="Arial" pitchFamily="34" charset="0"/>
              </a:rPr>
              <a:t>有路必有丰田车</a:t>
            </a:r>
          </a:p>
          <a:p>
            <a:pPr algn="l"/>
            <a:endParaRPr lang="zh-CN" altLang="zh-CN" sz="4800" b="1">
              <a:solidFill>
                <a:srgbClr val="333333"/>
              </a:solidFill>
              <a:latin typeface="Arial" pitchFamily="34" charset="0"/>
            </a:endParaRPr>
          </a:p>
        </p:txBody>
      </p:sp>
      <p:pic>
        <p:nvPicPr>
          <p:cNvPr id="14341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233" y="-28575"/>
            <a:ext cx="12244917" cy="6886575"/>
          </a:xfrm>
          <a:prstGeom prst="rect">
            <a:avLst/>
          </a:prstGeom>
          <a:noFill/>
          <a:ln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-1667933" y="1844675"/>
            <a:ext cx="15047384" cy="1512888"/>
          </a:xfrm>
          <a:prstGeom prst="rect">
            <a:avLst/>
          </a:prstGeom>
          <a:solidFill>
            <a:schemeClr val="bg1">
              <a:alpha val="67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000751" y="1917701"/>
            <a:ext cx="413446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sz="4400" b="1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车到山前必有路</a:t>
            </a:r>
          </a:p>
          <a:p>
            <a:pPr algn="l"/>
            <a:r>
              <a:rPr lang="zh-CN" sz="4400" b="1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有路你也刹不住</a:t>
            </a:r>
          </a:p>
        </p:txBody>
      </p:sp>
    </p:spTree>
    <p:extLst>
      <p:ext uri="{BB962C8B-B14F-4D97-AF65-F5344CB8AC3E}">
        <p14:creationId xmlns:p14="http://schemas.microsoft.com/office/powerpoint/2010/main" val="417365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bldLvl="0" autoUpdateAnimBg="0"/>
      <p:bldP spid="14342" grpId="0" animBg="1"/>
      <p:bldP spid="14343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8-3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2014538"/>
            <a:ext cx="9167284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624417" y="117475"/>
            <a:ext cx="10972800" cy="11430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solidFill>
                  <a:srgbClr val="0099CC"/>
                </a:solidFill>
                <a:ea typeface="微软雅黑" pitchFamily="34" charset="-122"/>
              </a:rPr>
              <a:t>忆丰田召回门</a:t>
            </a:r>
          </a:p>
        </p:txBody>
      </p:sp>
      <p:sp>
        <p:nvSpPr>
          <p:cNvPr id="17412" name="内容占位符 2"/>
          <p:cNvSpPr>
            <a:spLocks noGrp="1" noChangeArrowheads="1"/>
          </p:cNvSpPr>
          <p:nvPr/>
        </p:nvSpPr>
        <p:spPr bwMode="auto">
          <a:xfrm>
            <a:off x="6769101" y="1700213"/>
            <a:ext cx="54229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召回事件人茫茫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不思量</a:t>
            </a:r>
            <a:r>
              <a:rPr 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自难忘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千万车主无处话凄凉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纵使上诉不得偿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尘满面</a:t>
            </a:r>
            <a:r>
              <a:rPr 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愁断肠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后来章男终道歉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浅鞠躬</a:t>
            </a:r>
            <a:r>
              <a:rPr 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话赔偿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中国车主</a:t>
            </a:r>
            <a:r>
              <a:rPr 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唯有泪千行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料得今年销量减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企业伦理心中藏</a:t>
            </a:r>
            <a:r>
              <a:rPr 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8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8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热心网友</a:t>
            </a:r>
          </a:p>
        </p:txBody>
      </p:sp>
      <p:sp>
        <p:nvSpPr>
          <p:cNvPr id="17413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184467" y="6453188"/>
            <a:ext cx="863600" cy="393700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zh-CN" altLang="zh-CN" sz="18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51817"/>
            <a:ext cx="10515600" cy="5625465"/>
          </a:xfrm>
        </p:spPr>
        <p:txBody>
          <a:bodyPr>
            <a:normAutofit/>
          </a:bodyPr>
          <a:lstStyle/>
          <a:p>
            <a:r>
              <a:rPr lang="zh-CN" altLang="en-US"/>
              <a:t>第二节 企业市场营销运作中商业伦理的构建流程</a:t>
            </a:r>
          </a:p>
          <a:p>
            <a:r>
              <a:rPr lang="zh-CN" altLang="en-US"/>
              <a:t>一、利益相关者的利益 </a:t>
            </a:r>
          </a:p>
          <a:p>
            <a:r>
              <a:rPr lang="zh-CN" altLang="en-US"/>
              <a:t>各种利益相关者的主要利益要求包括以下几个方面。</a:t>
            </a:r>
          </a:p>
          <a:p>
            <a:r>
              <a:rPr lang="zh-CN" altLang="en-US"/>
              <a:t> (1)消费者的要求</a:t>
            </a:r>
          </a:p>
          <a:p>
            <a:r>
              <a:rPr lang="zh-CN" altLang="en-US"/>
              <a:t> (2)股东的要求</a:t>
            </a:r>
          </a:p>
          <a:p>
            <a:r>
              <a:rPr lang="zh-CN" altLang="en-US"/>
              <a:t> (3)从业人员要求</a:t>
            </a:r>
          </a:p>
          <a:p>
            <a:r>
              <a:rPr lang="zh-CN" altLang="en-US"/>
              <a:t> (4)债权人的要求</a:t>
            </a:r>
          </a:p>
          <a:p>
            <a:r>
              <a:rPr lang="zh-CN" altLang="en-US"/>
              <a:t> (5)供应商的要求</a:t>
            </a:r>
          </a:p>
          <a:p>
            <a:r>
              <a:rPr lang="zh-CN" altLang="en-US"/>
              <a:t> (6)零售商的要求</a:t>
            </a:r>
          </a:p>
          <a:p>
            <a:r>
              <a:rPr lang="zh-CN" altLang="en-US"/>
              <a:t> (7)竞争者的要求</a:t>
            </a:r>
          </a:p>
          <a:p>
            <a:r>
              <a:rPr lang="zh-CN" altLang="en-US"/>
              <a:t> (8)社区公众的要求；</a:t>
            </a:r>
          </a:p>
          <a:p>
            <a:r>
              <a:rPr lang="zh-CN" altLang="en-US"/>
              <a:t> (9)中央和地方政府的要求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5430"/>
            <a:ext cx="10515600" cy="6277610"/>
          </a:xfrm>
        </p:spPr>
        <p:txBody>
          <a:bodyPr>
            <a:normAutofit lnSpcReduction="10000"/>
          </a:bodyPr>
          <a:lstStyle/>
          <a:p>
            <a:r>
              <a:rPr lang="zh-CN" altLang="en-US"/>
              <a:t>(一)企业与消费者关系</a:t>
            </a:r>
          </a:p>
          <a:p>
            <a:r>
              <a:rPr lang="zh-CN" altLang="en-US"/>
              <a:t>企业与消费者的权利和责任</a:t>
            </a:r>
          </a:p>
          <a:p>
            <a:r>
              <a:rPr lang="zh-CN" altLang="en-US"/>
              <a:t>1.消费者的主要权利</a:t>
            </a:r>
          </a:p>
          <a:p>
            <a:r>
              <a:rPr lang="zh-CN" altLang="en-US"/>
              <a:t>第一，安全权。</a:t>
            </a:r>
          </a:p>
          <a:p>
            <a:r>
              <a:rPr lang="zh-CN" altLang="en-US"/>
              <a:t>第二，知情权。</a:t>
            </a:r>
          </a:p>
          <a:p>
            <a:r>
              <a:rPr lang="zh-CN" altLang="en-US"/>
              <a:t>第三，选择权。</a:t>
            </a:r>
          </a:p>
          <a:p>
            <a:r>
              <a:rPr lang="zh-CN" altLang="en-US"/>
              <a:t>第四，表达意见权。</a:t>
            </a:r>
          </a:p>
          <a:p>
            <a:r>
              <a:rPr lang="zh-CN" altLang="en-US"/>
              <a:t>第五，环境保护的要求。</a:t>
            </a:r>
          </a:p>
          <a:p>
            <a:r>
              <a:rPr lang="zh-CN" altLang="en-US"/>
              <a:t>2.企业对消费者的基本道德责任</a:t>
            </a:r>
          </a:p>
          <a:p>
            <a:r>
              <a:rPr lang="zh-CN" altLang="en-US"/>
              <a:t>第一，生产、提供能达到安全标准的产品。</a:t>
            </a:r>
          </a:p>
          <a:p>
            <a:r>
              <a:rPr lang="zh-CN" altLang="en-US"/>
              <a:t>第二，向消费者提供产品信息时不使用欺诈手段，对产品可能产生的伤害要明白告知消费者。</a:t>
            </a:r>
          </a:p>
          <a:p>
            <a:r>
              <a:rPr lang="zh-CN" altLang="en-US"/>
              <a:t>第三，在平等互利的基础上交易，不签订显示不公的合同。</a:t>
            </a:r>
          </a:p>
          <a:p>
            <a:r>
              <a:rPr lang="zh-CN" altLang="en-US"/>
              <a:t>第四，倾听消费者的抱怨和投诉，并积极做出改进。</a:t>
            </a:r>
          </a:p>
          <a:p>
            <a:r>
              <a:rPr lang="zh-CN" altLang="en-US"/>
              <a:t>第五，最大限度地减少污染，在企业内消化因减少污染带来的成本上升。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76475"/>
            <a:ext cx="5141384" cy="3009900"/>
          </a:xfrm>
          <a:prstGeom prst="rect">
            <a:avLst/>
          </a:prstGeom>
          <a:noFill/>
          <a:ln/>
        </p:spPr>
      </p:pic>
      <p:pic>
        <p:nvPicPr>
          <p:cNvPr id="19459" name="Picture 14" descr="0317_143122_usLUzO8F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7151" y="2276475"/>
            <a:ext cx="7103533" cy="3017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36551" y="909639"/>
            <a:ext cx="585681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sz="4000" b="1">
                <a:solidFill>
                  <a:srgbClr val="0099CC"/>
                </a:solidFill>
                <a:latin typeface="Arial" pitchFamily="34" charset="0"/>
                <a:ea typeface="微软雅黑" pitchFamily="34" charset="-122"/>
              </a:rPr>
              <a:t>月饼的过度包装</a:t>
            </a:r>
          </a:p>
        </p:txBody>
      </p:sp>
    </p:spTree>
    <p:extLst>
      <p:ext uri="{BB962C8B-B14F-4D97-AF65-F5344CB8AC3E}">
        <p14:creationId xmlns:p14="http://schemas.microsoft.com/office/powerpoint/2010/main" val="377850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51817"/>
            <a:ext cx="10515600" cy="5625465"/>
          </a:xfrm>
        </p:spPr>
        <p:txBody>
          <a:bodyPr>
            <a:normAutofit/>
          </a:bodyPr>
          <a:lstStyle/>
          <a:p>
            <a:r>
              <a:rPr lang="zh-CN" altLang="en-US"/>
              <a:t>(二)产品的伦理问题</a:t>
            </a:r>
          </a:p>
          <a:p>
            <a:r>
              <a:rPr lang="zh-CN" altLang="en-US"/>
              <a:t>1.产品中的伦理问题</a:t>
            </a:r>
          </a:p>
          <a:p>
            <a:r>
              <a:rPr lang="zh-CN" altLang="en-US"/>
              <a:t>(1)“假冒伪劣”产品</a:t>
            </a:r>
          </a:p>
          <a:p>
            <a:r>
              <a:rPr lang="zh-CN" altLang="en-US"/>
              <a:t>(2)产品的安全性</a:t>
            </a:r>
          </a:p>
          <a:p>
            <a:r>
              <a:rPr lang="zh-CN" altLang="en-US"/>
              <a:t>(三)定价中的伦理问题</a:t>
            </a:r>
          </a:p>
          <a:p>
            <a:r>
              <a:rPr lang="zh-CN" altLang="en-US"/>
              <a:t>1．以打折为陷阱的价格欺诈</a:t>
            </a:r>
          </a:p>
          <a:p>
            <a:r>
              <a:rPr lang="zh-CN" altLang="en-US"/>
              <a:t>2.价格垄断</a:t>
            </a:r>
          </a:p>
          <a:p>
            <a:r>
              <a:rPr lang="zh-CN" altLang="en-US"/>
              <a:t>  3．用无形产品的非正常溢价牟取暴利</a:t>
            </a:r>
          </a:p>
          <a:p>
            <a:r>
              <a:rPr lang="zh-CN" altLang="en-US"/>
              <a:t>  (四)服务中的伦理问题</a:t>
            </a:r>
          </a:p>
          <a:p>
            <a:r>
              <a:rPr lang="zh-CN" altLang="en-US"/>
              <a:t> (五)广告中的伦理问题</a:t>
            </a:r>
          </a:p>
          <a:p>
            <a:r>
              <a:rPr lang="zh-CN" altLang="en-US"/>
              <a:t>(六)营销渠道的伦理问题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51817"/>
            <a:ext cx="10515600" cy="5625465"/>
          </a:xfrm>
        </p:spPr>
        <p:txBody>
          <a:bodyPr/>
          <a:lstStyle/>
          <a:p>
            <a:r>
              <a:rPr lang="zh-CN" altLang="en-US"/>
              <a:t>（七）市场竞争中的伦理问题</a:t>
            </a:r>
          </a:p>
          <a:p>
            <a:r>
              <a:rPr lang="zh-CN" altLang="en-US"/>
              <a:t>1.产品竞争</a:t>
            </a:r>
          </a:p>
          <a:p>
            <a:r>
              <a:rPr lang="zh-CN" altLang="en-US"/>
              <a:t>(1) “压低别人，抬高自己”</a:t>
            </a:r>
          </a:p>
          <a:p>
            <a:r>
              <a:rPr lang="zh-CN" altLang="en-US"/>
              <a:t> (2)搭顺风车的捷径——仿冒</a:t>
            </a:r>
          </a:p>
          <a:p>
            <a:r>
              <a:rPr lang="zh-CN" altLang="en-US"/>
              <a:t>2.价格竞争</a:t>
            </a:r>
          </a:p>
          <a:p>
            <a:r>
              <a:rPr lang="zh-CN" altLang="en-US"/>
              <a:t>(1)压价排挤竞争对手</a:t>
            </a:r>
          </a:p>
          <a:p>
            <a:r>
              <a:rPr lang="zh-CN" altLang="en-US"/>
              <a:t> (2)限制价格的落后行为</a:t>
            </a:r>
          </a:p>
          <a:p>
            <a:r>
              <a:rPr lang="zh-CN" altLang="en-US"/>
              <a:t>3. 侵犯商业秘密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1315"/>
            <a:ext cx="10515600" cy="6165850"/>
          </a:xfrm>
        </p:spPr>
        <p:txBody>
          <a:bodyPr>
            <a:normAutofit/>
          </a:bodyPr>
          <a:lstStyle/>
          <a:p>
            <a:endParaRPr lang="zh-CN" altLang="en-US"/>
          </a:p>
          <a:p>
            <a:r>
              <a:rPr lang="zh-CN" altLang="en-US"/>
              <a:t>第三节 企业市场营销运作中商业伦理的规范设计</a:t>
            </a:r>
          </a:p>
          <a:p>
            <a:r>
              <a:rPr lang="zh-CN" altLang="en-US"/>
              <a:t>一、商业企业与消费者之间的伦理规范</a:t>
            </a:r>
          </a:p>
          <a:p>
            <a:r>
              <a:rPr lang="zh-CN" altLang="en-US"/>
              <a:t> (一)恪守承诺</a:t>
            </a:r>
          </a:p>
          <a:p>
            <a:r>
              <a:rPr lang="zh-CN" altLang="en-US"/>
              <a:t> (二)讲求信誉</a:t>
            </a:r>
          </a:p>
          <a:p>
            <a:r>
              <a:rPr lang="zh-CN" altLang="en-US"/>
              <a:t> (三)引导合理消费</a:t>
            </a:r>
          </a:p>
          <a:p>
            <a:r>
              <a:rPr lang="zh-CN" altLang="en-US"/>
              <a:t>二、营销组合中的道德规范</a:t>
            </a:r>
          </a:p>
          <a:p>
            <a:r>
              <a:rPr lang="zh-CN" altLang="en-US"/>
              <a:t>(一)产品策略的道德原则</a:t>
            </a:r>
          </a:p>
          <a:p>
            <a:r>
              <a:rPr lang="zh-CN" altLang="en-US"/>
              <a:t>1.产品设计道德化</a:t>
            </a:r>
          </a:p>
          <a:p>
            <a:r>
              <a:rPr lang="zh-CN" altLang="en-US"/>
              <a:t>2．品牌管理道德化</a:t>
            </a:r>
          </a:p>
          <a:p>
            <a:r>
              <a:rPr lang="zh-CN" altLang="en-US"/>
              <a:t>3．道德化的产品整体</a:t>
            </a:r>
          </a:p>
          <a:p>
            <a:r>
              <a:rPr lang="zh-CN" altLang="en-US"/>
              <a:t>4．道德化包装</a:t>
            </a:r>
          </a:p>
          <a:p>
            <a:r>
              <a:rPr lang="zh-CN" altLang="en-US"/>
              <a:t>5．主动纠正产品缺欠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8200"/>
            <a:ext cx="10515600" cy="5625465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/>
              <a:t>(二)价格策略的道德原则</a:t>
            </a:r>
          </a:p>
          <a:p>
            <a:r>
              <a:rPr lang="zh-CN" altLang="en-US"/>
              <a:t>(三)分销策略的道德原则</a:t>
            </a:r>
          </a:p>
          <a:p>
            <a:r>
              <a:rPr lang="zh-CN" altLang="en-US"/>
              <a:t>(四)促销策略的道德原则</a:t>
            </a:r>
          </a:p>
          <a:p>
            <a:r>
              <a:rPr lang="zh-CN" altLang="en-US"/>
              <a:t> 1．道德化广告</a:t>
            </a:r>
          </a:p>
          <a:p>
            <a:r>
              <a:rPr lang="zh-CN" altLang="en-US"/>
              <a:t> 2．人员推销的道德原则</a:t>
            </a:r>
          </a:p>
          <a:p>
            <a:r>
              <a:rPr lang="zh-CN" altLang="en-US"/>
              <a:t> 3.销售业商业道德规范</a:t>
            </a:r>
          </a:p>
          <a:p>
            <a:r>
              <a:rPr lang="zh-CN" altLang="en-US"/>
              <a:t>（1）一视同仁</a:t>
            </a:r>
          </a:p>
          <a:p>
            <a:r>
              <a:rPr lang="zh-CN" altLang="en-US"/>
              <a:t>（2）主动热情</a:t>
            </a:r>
          </a:p>
          <a:p>
            <a:r>
              <a:rPr lang="zh-CN" altLang="en-US"/>
              <a:t>（3）有问必答</a:t>
            </a:r>
          </a:p>
          <a:p>
            <a:r>
              <a:rPr lang="zh-CN" altLang="en-US"/>
              <a:t>（4）多挑不厌</a:t>
            </a:r>
          </a:p>
          <a:p>
            <a:r>
              <a:rPr lang="zh-CN" altLang="en-US"/>
              <a:t>（5）公平负责</a:t>
            </a:r>
          </a:p>
          <a:p>
            <a:r>
              <a:rPr lang="zh-CN" altLang="en-US"/>
              <a:t>（6）方便顾客</a:t>
            </a:r>
          </a:p>
          <a:p>
            <a:r>
              <a:rPr lang="zh-CN" altLang="en-US"/>
              <a:t>（7）严于律己</a:t>
            </a:r>
          </a:p>
          <a:p>
            <a:r>
              <a:rPr lang="zh-CN" altLang="en-US"/>
              <a:t>（8）不占不贪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564" y="642661"/>
            <a:ext cx="4535488" cy="41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7" y="260350"/>
            <a:ext cx="10972800" cy="4495800"/>
          </a:xfrm>
        </p:spPr>
        <p:txBody>
          <a:bodyPr/>
          <a:lstStyle/>
          <a:p>
            <a:r>
              <a:rPr lang="zh-CN" altLang="en-US" dirty="0"/>
              <a:t>广告，是九分道德，一分创意。百无禁忌但有底线。道德伦理、情感、法规这些东西必须给予尊重。否则，广告可能成为反刃，自伤！</a:t>
            </a:r>
          </a:p>
        </p:txBody>
      </p:sp>
      <p:pic>
        <p:nvPicPr>
          <p:cNvPr id="1976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243" y="1779049"/>
            <a:ext cx="8449733" cy="441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04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“洋马甲”的诱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367" y="3502025"/>
            <a:ext cx="5147733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3" name="Picture 3" descr="n2011071211015215[1]_副本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2285" y="3502025"/>
            <a:ext cx="5183716" cy="3022600"/>
          </a:xfrm>
          <a:prstGeom prst="rect">
            <a:avLst/>
          </a:prstGeom>
          <a:noFill/>
          <a:ln/>
        </p:spPr>
      </p:pic>
      <p:pic>
        <p:nvPicPr>
          <p:cNvPr id="5124" name="Picture 5" descr="达芬奇天价家具洋品牌身份被指造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85" y="404813"/>
            <a:ext cx="5183716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93367" y="404814"/>
            <a:ext cx="5141384" cy="3024187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419477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/>
              <a:t> </a:t>
            </a:r>
            <a:r>
              <a:rPr lang="zh-CN" altLang="en-US" sz="4000" b="1"/>
              <a:t>价格策略中的道德原则</a:t>
            </a:r>
            <a:br>
              <a:rPr lang="zh-CN" altLang="en-US" sz="4000" b="1"/>
            </a:br>
            <a:endParaRPr lang="zh-CN" altLang="en-US" sz="4000" b="1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）制止价格欺诈</a:t>
            </a:r>
          </a:p>
          <a:p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）避免恶性价格战</a:t>
            </a:r>
          </a:p>
          <a:p>
            <a:r>
              <a:rPr lang="zh-CN" altLang="en-US" b="1"/>
              <a:t>（</a:t>
            </a:r>
            <a:r>
              <a:rPr lang="en-US" altLang="zh-CN" b="1"/>
              <a:t>3</a:t>
            </a:r>
            <a:r>
              <a:rPr lang="zh-CN" altLang="en-US" b="1"/>
              <a:t>）注意价格协调，提高价格灵活性</a:t>
            </a:r>
          </a:p>
        </p:txBody>
      </p:sp>
      <p:pic>
        <p:nvPicPr>
          <p:cNvPr id="97285" name="Picture 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784" y="4186238"/>
            <a:ext cx="4224867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7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4094164"/>
            <a:ext cx="3937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78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51817"/>
            <a:ext cx="10515600" cy="5625465"/>
          </a:xfrm>
        </p:spPr>
        <p:txBody>
          <a:bodyPr/>
          <a:lstStyle/>
          <a:p>
            <a:r>
              <a:rPr lang="zh-CN" altLang="en-US"/>
              <a:t>三、商业企业竞争的伦理规范</a:t>
            </a:r>
          </a:p>
          <a:p>
            <a:endParaRPr lang="zh-CN" altLang="en-US"/>
          </a:p>
          <a:p>
            <a:r>
              <a:rPr lang="zh-CN" altLang="en-US"/>
              <a:t>1．平等</a:t>
            </a:r>
          </a:p>
          <a:p>
            <a:r>
              <a:rPr lang="zh-CN" altLang="en-US"/>
              <a:t>2．互惠互利</a:t>
            </a:r>
          </a:p>
          <a:p>
            <a:r>
              <a:rPr lang="zh-CN" altLang="en-US"/>
              <a:t>3．公平竞争</a:t>
            </a:r>
          </a:p>
          <a:p>
            <a:r>
              <a:rPr lang="zh-CN" altLang="en-US"/>
              <a:t>4．竞争与合作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21" name="Picture 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402" y="1548119"/>
            <a:ext cx="4224867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831" name="Picture 15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218" y="2781300"/>
            <a:ext cx="4320116" cy="345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7326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32453" name="Picture 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8" y="1557338"/>
            <a:ext cx="4083049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245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617" y="1628776"/>
            <a:ext cx="4800600" cy="396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009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51817"/>
            <a:ext cx="10515600" cy="5625465"/>
          </a:xfrm>
        </p:spPr>
        <p:txBody>
          <a:bodyPr/>
          <a:lstStyle/>
          <a:p>
            <a:r>
              <a:rPr lang="zh-CN" altLang="en-US"/>
              <a:t>一、思考题</a:t>
            </a:r>
          </a:p>
          <a:p>
            <a:r>
              <a:rPr lang="zh-CN" altLang="en-US"/>
              <a:t>1.什么是契约关系？</a:t>
            </a:r>
          </a:p>
          <a:p>
            <a:r>
              <a:rPr lang="zh-CN" altLang="en-US"/>
              <a:t>2.与企业相关的利益相关者有哪些？</a:t>
            </a:r>
          </a:p>
          <a:p>
            <a:r>
              <a:rPr lang="zh-CN" altLang="en-US"/>
              <a:t>3.产品中的伦理问题有哪些？</a:t>
            </a:r>
          </a:p>
          <a:p>
            <a:r>
              <a:rPr lang="zh-CN" altLang="en-US"/>
              <a:t>4.定价中的伦理问题有哪些？</a:t>
            </a:r>
          </a:p>
          <a:p>
            <a:r>
              <a:rPr lang="zh-CN" altLang="en-US"/>
              <a:t>5.市场竞争中的伦理问题有哪些？</a:t>
            </a:r>
          </a:p>
          <a:p>
            <a:r>
              <a:rPr lang="zh-CN" altLang="en-US"/>
              <a:t>6. 商业企业与消费者之间的伦理规范有哪些？</a:t>
            </a:r>
          </a:p>
          <a:p>
            <a:r>
              <a:rPr lang="zh-CN" altLang="en-US"/>
              <a:t>7. 克服不道德现象应遵守的营销道德原则与途径有哪些？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达芬奇造假事件 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1" y="260350"/>
            <a:ext cx="11040533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8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vide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/>
          </p:cNvSpPr>
          <p:nvPr/>
        </p:nvSpPr>
        <p:spPr bwMode="auto">
          <a:xfrm>
            <a:off x="1007533" y="2492376"/>
            <a:ext cx="9601200" cy="244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zh-CN" altLang="en-US" sz="36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该事件中存在哪些伦理问题？</a:t>
            </a:r>
          </a:p>
        </p:txBody>
      </p:sp>
    </p:spTree>
    <p:extLst>
      <p:ext uri="{BB962C8B-B14F-4D97-AF65-F5344CB8AC3E}">
        <p14:creationId xmlns:p14="http://schemas.microsoft.com/office/powerpoint/2010/main" val="1049847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9987"/>
            <a:ext cx="10515600" cy="5409565"/>
          </a:xfrm>
        </p:spPr>
        <p:txBody>
          <a:bodyPr>
            <a:normAutofit fontScale="95000"/>
          </a:bodyPr>
          <a:lstStyle/>
          <a:p>
            <a:pPr>
              <a:lnSpc>
                <a:spcPct val="100000"/>
              </a:lnSpc>
            </a:pPr>
            <a:r>
              <a:rPr lang="zh-CN" altLang="en-US" dirty="0" smtClean="0"/>
              <a:t>一</a:t>
            </a:r>
            <a:r>
              <a:rPr lang="zh-CN" altLang="en-US" dirty="0"/>
              <a:t>、企业营销概念及营销运作</a:t>
            </a:r>
          </a:p>
          <a:p>
            <a:pPr>
              <a:lnSpc>
                <a:spcPct val="100000"/>
              </a:lnSpc>
            </a:pPr>
            <a:r>
              <a:rPr lang="zh-CN" altLang="en-US" dirty="0"/>
              <a:t>美国营销专家飞利浦.科特勒定义的营销概念为：市场营销是指个人或集体通过创造同他人交换产品和价值，使个人和集体满足其欲望和需求的一种社会和营销过程。</a:t>
            </a:r>
          </a:p>
          <a:p>
            <a:pPr>
              <a:lnSpc>
                <a:spcPct val="100000"/>
              </a:lnSpc>
            </a:pPr>
            <a:r>
              <a:rPr lang="zh-CN" altLang="en-US" dirty="0"/>
              <a:t>(一)企业商品购进</a:t>
            </a:r>
          </a:p>
          <a:p>
            <a:pPr>
              <a:lnSpc>
                <a:spcPct val="100000"/>
              </a:lnSpc>
            </a:pPr>
            <a:r>
              <a:rPr lang="zh-CN" altLang="en-US" dirty="0"/>
              <a:t>商品购进是指商业企业在组织商品生产流通的过程中，向原材料供应商及商品的生产部门购进成品及零部件的行为。</a:t>
            </a:r>
          </a:p>
          <a:p>
            <a:pPr>
              <a:lnSpc>
                <a:spcPct val="100000"/>
              </a:lnSpc>
            </a:pPr>
            <a:r>
              <a:rPr lang="zh-CN" altLang="en-US" dirty="0"/>
              <a:t>商业企业在商品购进中产生的两种买卖关系</a:t>
            </a:r>
          </a:p>
          <a:p>
            <a:pPr>
              <a:lnSpc>
                <a:spcPct val="100000"/>
              </a:lnSpc>
            </a:pPr>
            <a:r>
              <a:rPr lang="zh-CN" altLang="en-US" dirty="0"/>
              <a:t>(二)商业企业与商品生产者的契约关系</a:t>
            </a:r>
          </a:p>
          <a:p>
            <a:pPr>
              <a:lnSpc>
                <a:spcPct val="100000"/>
              </a:lnSpc>
            </a:pPr>
            <a:r>
              <a:rPr lang="zh-CN" altLang="en-US" dirty="0"/>
              <a:t>在市场经济环境中，由于经济规模的宏大及经济活动方式的复杂化，商业企业与商品生产者在解决他们之间在利益上的矛盾时，往往采用契约的形式。    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4860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ym typeface="+mn-ea"/>
              </a:rPr>
              <a:t>第一</a:t>
            </a:r>
            <a:r>
              <a:rPr lang="zh-CN" altLang="en-US" sz="2800" dirty="0">
                <a:sym typeface="+mn-ea"/>
              </a:rPr>
              <a:t>节 企业市场营销运作</a:t>
            </a:r>
            <a:r>
              <a:rPr lang="zh-CN" altLang="en-US" sz="2800" dirty="0" smtClean="0">
                <a:sym typeface="+mn-ea"/>
              </a:rPr>
              <a:t>概述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31431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51817"/>
            <a:ext cx="10515600" cy="5625465"/>
          </a:xfrm>
        </p:spPr>
        <p:txBody>
          <a:bodyPr/>
          <a:lstStyle/>
          <a:p>
            <a:r>
              <a:rPr lang="zh-CN" altLang="en-US"/>
              <a:t>(三)商业企业与消费者的关系</a:t>
            </a:r>
          </a:p>
          <a:p>
            <a:r>
              <a:rPr lang="zh-CN" altLang="en-US"/>
              <a:t>在商业企业与消费者的关系中，如果商业企业是有组织的经营者，而另一方是相对分散的个人或组织的话，由于彼此之间的信息不对称，在交换过程中多数经营者就拥有天然的优势。另外，由于商业企业经营的目的与消费者的需要存在着差异，因而两者之间也存在着利益上的冲突。</a:t>
            </a:r>
          </a:p>
          <a:p>
            <a:r>
              <a:rPr lang="zh-CN" altLang="en-US"/>
              <a:t>(四)商业企业之间的关系</a:t>
            </a:r>
          </a:p>
          <a:p>
            <a:r>
              <a:rPr lang="zh-CN" altLang="en-US"/>
              <a:t>1.商业企业之间的竞争关系</a:t>
            </a:r>
          </a:p>
          <a:p>
            <a:r>
              <a:rPr lang="zh-CN" altLang="en-US"/>
              <a:t>2.商业企业之间的合作关系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76211" y="928670"/>
            <a:ext cx="109728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/>
              <a:t>产品安全</a:t>
            </a:r>
            <a:endParaRPr lang="zh-CN" altLang="en-US" sz="2200" dirty="0" smtClean="0"/>
          </a:p>
        </p:txBody>
      </p:sp>
      <p:pic>
        <p:nvPicPr>
          <p:cNvPr id="18435" name="Picture 2" descr="http://a1.att.hudong.com/51/14/193000012367711318411478306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2428876"/>
            <a:ext cx="727710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http://t3.baidu.com/it/u=3354536155,2787954641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1" y="4143375"/>
            <a:ext cx="40640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84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创意商务小图 （ww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533" y="0"/>
            <a:ext cx="6273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5810251" y="-14288"/>
            <a:ext cx="5662083" cy="69675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2" tIns="45714" rIns="91422" bIns="45714" anchor="ctr"/>
          <a:lstStyle/>
          <a:p>
            <a:pPr algn="r"/>
            <a:endParaRPr lang="zh-CN" altLang="zh-CN" sz="1800">
              <a:latin typeface="Arial" pitchFamily="34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24418" y="2133601"/>
            <a:ext cx="8640233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Clr>
                <a:srgbClr val="FF0000"/>
              </a:buClr>
              <a:buSzPct val="100000"/>
              <a:buFont typeface="Wingdings" pitchFamily="2" charset="2"/>
              <a:buChar char="ü"/>
            </a:pPr>
            <a:r>
              <a:rPr lang="zh-CN" b="1">
                <a:solidFill>
                  <a:srgbClr val="292929"/>
                </a:solidFill>
                <a:latin typeface="Arial" pitchFamily="34" charset="0"/>
              </a:rPr>
              <a:t>产品召回制度，是指政府主管部门依照有关法律、法规，监督产品的生产者，使之对其生产和销售的</a:t>
            </a:r>
            <a:r>
              <a:rPr lang="zh-CN" sz="2800" b="1">
                <a:solidFill>
                  <a:srgbClr val="292929"/>
                </a:solidFill>
                <a:latin typeface="Arial" pitchFamily="34" charset="0"/>
                <a:hlinkClick r:id="rId3" action="ppaction://hlinksldjump"/>
              </a:rPr>
              <a:t>缺陷产品</a:t>
            </a:r>
            <a:r>
              <a:rPr lang="zh-CN" b="1">
                <a:solidFill>
                  <a:srgbClr val="292929"/>
                </a:solidFill>
                <a:latin typeface="Arial" pitchFamily="34" charset="0"/>
              </a:rPr>
              <a:t>进行回收、改造等处理，并采取相应措施消除产品设计、制造、销售等环节上的缺陷，以维护消费者权益、保护生态环境的一种行政管理制度。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36551" y="836613"/>
            <a:ext cx="3443816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sz="4400" b="1">
                <a:solidFill>
                  <a:srgbClr val="0099FF"/>
                </a:solidFill>
                <a:latin typeface="Arial" pitchFamily="34" charset="0"/>
                <a:ea typeface="微软雅黑" pitchFamily="34" charset="-122"/>
              </a:rPr>
              <a:t>产品召回</a:t>
            </a:r>
          </a:p>
        </p:txBody>
      </p:sp>
      <p:sp>
        <p:nvSpPr>
          <p:cNvPr id="11270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17034" y="4581526"/>
            <a:ext cx="61129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Clr>
                <a:srgbClr val="292929"/>
              </a:buClr>
              <a:buSzPct val="100000"/>
              <a:buFont typeface="Wingdings" pitchFamily="2" charset="2"/>
              <a:buChar char="l"/>
            </a:pPr>
            <a:r>
              <a:rPr lang="zh-CN" sz="3600" b="1" u="sng">
                <a:solidFill>
                  <a:srgbClr val="000099"/>
                </a:solidFill>
                <a:latin typeface="Arial" pitchFamily="34" charset="0"/>
                <a:ea typeface="微软雅黑" pitchFamily="34" charset="-122"/>
              </a:rPr>
              <a:t>丰田召回门</a:t>
            </a:r>
          </a:p>
        </p:txBody>
      </p:sp>
    </p:spTree>
    <p:extLst>
      <p:ext uri="{BB962C8B-B14F-4D97-AF65-F5344CB8AC3E}">
        <p14:creationId xmlns:p14="http://schemas.microsoft.com/office/powerpoint/2010/main" val="314886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utoUpdateAnimBg="0"/>
      <p:bldP spid="11270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6667" y="2709863"/>
            <a:ext cx="7042151" cy="3529012"/>
          </a:xfrm>
          <a:noFill/>
          <a:ln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8684" y="404813"/>
            <a:ext cx="8788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400" b="1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引例</a:t>
            </a:r>
            <a:r>
              <a:rPr lang="en-US" sz="4400" b="1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400" b="1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：丰田召回门事件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29167" y="1270001"/>
            <a:ext cx="106531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333333"/>
                </a:solidFill>
                <a:latin typeface="Arial" pitchFamily="34" charset="0"/>
              </a:rPr>
              <a:t>  自</a:t>
            </a:r>
            <a:r>
              <a:rPr lang="en-US" b="1">
                <a:solidFill>
                  <a:srgbClr val="333333"/>
                </a:solidFill>
                <a:latin typeface="Arial" pitchFamily="34" charset="0"/>
              </a:rPr>
              <a:t>2009</a:t>
            </a:r>
            <a:r>
              <a:rPr lang="zh-CN" altLang="en-US" b="1">
                <a:solidFill>
                  <a:srgbClr val="333333"/>
                </a:solidFill>
                <a:latin typeface="Arial" pitchFamily="34" charset="0"/>
              </a:rPr>
              <a:t>年来，丰田接近</a:t>
            </a:r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1000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</a:rPr>
              <a:t>万辆</a:t>
            </a:r>
            <a:r>
              <a:rPr lang="zh-CN" altLang="en-US" b="1">
                <a:solidFill>
                  <a:srgbClr val="333333"/>
                </a:solidFill>
                <a:latin typeface="Arial" pitchFamily="34" charset="0"/>
              </a:rPr>
              <a:t>的庞大召回事件让人震惊。在攫取全球市场的过程中，丰田是否牺牲了质量呢？</a:t>
            </a:r>
          </a:p>
        </p:txBody>
      </p: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-1087966" y="2205038"/>
            <a:ext cx="14423813" cy="4464050"/>
            <a:chOff x="0" y="0"/>
            <a:chExt cx="17042" cy="7030"/>
          </a:xfrm>
        </p:grpSpPr>
        <p:sp>
          <p:nvSpPr>
            <p:cNvPr id="15366" name="Text Box 6"/>
            <p:cNvSpPr txBox="1">
              <a:spLocks noChangeArrowheads="1"/>
            </p:cNvSpPr>
            <p:nvPr/>
          </p:nvSpPr>
          <p:spPr bwMode="auto">
            <a:xfrm>
              <a:off x="1462" y="1135"/>
              <a:ext cx="3059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b="1">
                  <a:solidFill>
                    <a:schemeClr val="hlink"/>
                  </a:solidFill>
                  <a:latin typeface="Arial" pitchFamily="34" charset="0"/>
                </a:rPr>
                <a:t>制动系统相关召回汽车</a:t>
              </a:r>
              <a:endParaRPr lang="zh-CN" sz="1800">
                <a:latin typeface="Arial" pitchFamily="34" charset="0"/>
              </a:endParaRPr>
            </a:p>
          </p:txBody>
        </p:sp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1462" y="2720"/>
              <a:ext cx="283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b="1">
                  <a:solidFill>
                    <a:schemeClr val="hlink"/>
                  </a:solidFill>
                  <a:latin typeface="Arial" pitchFamily="34" charset="0"/>
                </a:rPr>
                <a:t>油门踏板问题召回汽车</a:t>
              </a:r>
            </a:p>
          </p:txBody>
        </p:sp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1802" y="4195"/>
              <a:ext cx="2380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b="1">
                  <a:solidFill>
                    <a:schemeClr val="hlink"/>
                  </a:solidFill>
                  <a:latin typeface="Arial" pitchFamily="34" charset="0"/>
                </a:rPr>
                <a:t>脚垫滑动召回汽车</a:t>
              </a:r>
            </a:p>
          </p:txBody>
        </p:sp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6902" y="0"/>
              <a:ext cx="2452" cy="9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200" b="1">
                  <a:solidFill>
                    <a:srgbClr val="000099"/>
                  </a:solidFill>
                  <a:latin typeface="Arial" pitchFamily="34" charset="0"/>
                  <a:ea typeface="微软雅黑" pitchFamily="34" charset="-122"/>
                </a:rPr>
                <a:t>美国</a:t>
              </a:r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4862" y="0"/>
              <a:ext cx="2702" cy="9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200" b="1">
                  <a:solidFill>
                    <a:srgbClr val="000099"/>
                  </a:solidFill>
                  <a:latin typeface="Arial" pitchFamily="34" charset="0"/>
                  <a:ea typeface="微软雅黑" pitchFamily="34" charset="-122"/>
                </a:rPr>
                <a:t>中国</a:t>
              </a:r>
            </a:p>
          </p:txBody>
        </p:sp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8944" y="0"/>
              <a:ext cx="3563" cy="9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200" b="1">
                  <a:solidFill>
                    <a:srgbClr val="000099"/>
                  </a:solidFill>
                  <a:latin typeface="Arial" pitchFamily="34" charset="0"/>
                  <a:ea typeface="微软雅黑" pitchFamily="34" charset="-122"/>
                </a:rPr>
                <a:t>欧洲</a:t>
              </a:r>
            </a:p>
          </p:txBody>
        </p:sp>
        <p:sp>
          <p:nvSpPr>
            <p:cNvPr id="15372" name="Text Box 12"/>
            <p:cNvSpPr txBox="1">
              <a:spLocks noChangeArrowheads="1"/>
            </p:cNvSpPr>
            <p:nvPr/>
          </p:nvSpPr>
          <p:spPr bwMode="auto">
            <a:xfrm>
              <a:off x="13139" y="0"/>
              <a:ext cx="3903" cy="9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200" b="1">
                  <a:solidFill>
                    <a:srgbClr val="000099"/>
                  </a:solidFill>
                  <a:latin typeface="Arial" pitchFamily="34" charset="0"/>
                  <a:ea typeface="微软雅黑" pitchFamily="34" charset="-122"/>
                </a:rPr>
                <a:t>日本</a:t>
              </a:r>
            </a:p>
          </p:txBody>
        </p:sp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10872" y="0"/>
              <a:ext cx="4595" cy="9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200" b="1">
                  <a:solidFill>
                    <a:srgbClr val="000099"/>
                  </a:solidFill>
                  <a:latin typeface="Arial" pitchFamily="34" charset="0"/>
                  <a:ea typeface="微软雅黑" pitchFamily="34" charset="-122"/>
                </a:rPr>
                <a:t>加拿大</a:t>
              </a:r>
            </a:p>
          </p:txBody>
        </p:sp>
        <p:sp>
          <p:nvSpPr>
            <p:cNvPr id="15374" name="Text Box 14"/>
            <p:cNvSpPr txBox="1">
              <a:spLocks noChangeArrowheads="1"/>
            </p:cNvSpPr>
            <p:nvPr/>
          </p:nvSpPr>
          <p:spPr bwMode="auto">
            <a:xfrm>
              <a:off x="13139" y="1585"/>
              <a:ext cx="1279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800">
                  <a:latin typeface="Arial" pitchFamily="34" charset="0"/>
                </a:rPr>
                <a:t> </a:t>
              </a:r>
              <a:r>
                <a:rPr lang="en-US" sz="1800">
                  <a:latin typeface="Arial" pitchFamily="34" charset="0"/>
                </a:rPr>
                <a:t>223,000</a:t>
              </a:r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15375" name="Text Box 15"/>
            <p:cNvSpPr txBox="1">
              <a:spLocks noChangeArrowheads="1"/>
            </p:cNvSpPr>
            <p:nvPr/>
          </p:nvSpPr>
          <p:spPr bwMode="auto">
            <a:xfrm>
              <a:off x="6902" y="1585"/>
              <a:ext cx="1203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Arial" pitchFamily="34" charset="0"/>
                </a:rPr>
                <a:t>146,550</a:t>
              </a:r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15376" name="Text Box 16"/>
            <p:cNvSpPr txBox="1">
              <a:spLocks noChangeArrowheads="1"/>
            </p:cNvSpPr>
            <p:nvPr/>
          </p:nvSpPr>
          <p:spPr bwMode="auto">
            <a:xfrm>
              <a:off x="9057" y="1585"/>
              <a:ext cx="1052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Arial" pitchFamily="34" charset="0"/>
                </a:rPr>
                <a:t>53,000</a:t>
              </a:r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15377" name="Text Box 17"/>
            <p:cNvSpPr txBox="1">
              <a:spLocks noChangeArrowheads="1"/>
            </p:cNvSpPr>
            <p:nvPr/>
          </p:nvSpPr>
          <p:spPr bwMode="auto">
            <a:xfrm>
              <a:off x="6789" y="3175"/>
              <a:ext cx="1430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Arial" pitchFamily="34" charset="0"/>
                </a:rPr>
                <a:t>2,210,000</a:t>
              </a:r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15378" name="Text Box 18"/>
            <p:cNvSpPr txBox="1">
              <a:spLocks noChangeArrowheads="1"/>
            </p:cNvSpPr>
            <p:nvPr/>
          </p:nvSpPr>
          <p:spPr bwMode="auto">
            <a:xfrm>
              <a:off x="10984" y="3175"/>
              <a:ext cx="1552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800">
                  <a:latin typeface="Arial" pitchFamily="34" charset="0"/>
                </a:rPr>
                <a:t> </a:t>
              </a:r>
              <a:r>
                <a:rPr lang="en-US" sz="1800">
                  <a:latin typeface="Arial" pitchFamily="34" charset="0"/>
                </a:rPr>
                <a:t>270,000</a:t>
              </a:r>
              <a:r>
                <a:rPr lang="zh-CN" altLang="en-US" sz="1800">
                  <a:latin typeface="Arial" pitchFamily="34" charset="0"/>
                </a:rPr>
                <a:t>　</a:t>
              </a:r>
            </a:p>
          </p:txBody>
        </p:sp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4749" y="3175"/>
              <a:ext cx="1228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000">
                  <a:latin typeface="Arial" pitchFamily="34" charset="0"/>
                </a:rPr>
                <a:t> </a:t>
              </a:r>
              <a:r>
                <a:rPr lang="en-US" sz="2000">
                  <a:latin typeface="Arial" pitchFamily="34" charset="0"/>
                </a:rPr>
                <a:t>75,552</a:t>
              </a:r>
            </a:p>
          </p:txBody>
        </p:sp>
        <p:sp>
          <p:nvSpPr>
            <p:cNvPr id="15380" name="Text Box 20"/>
            <p:cNvSpPr txBox="1">
              <a:spLocks noChangeArrowheads="1"/>
            </p:cNvSpPr>
            <p:nvPr/>
          </p:nvSpPr>
          <p:spPr bwMode="auto">
            <a:xfrm>
              <a:off x="8717" y="3175"/>
              <a:ext cx="1779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800">
                  <a:latin typeface="Arial" pitchFamily="34" charset="0"/>
                </a:rPr>
                <a:t> </a:t>
              </a:r>
              <a:r>
                <a:rPr lang="en-US" sz="1800">
                  <a:latin typeface="Arial" pitchFamily="34" charset="0"/>
                </a:rPr>
                <a:t>1,710,000</a:t>
              </a:r>
              <a:r>
                <a:rPr lang="zh-CN" altLang="en-US" sz="1800">
                  <a:latin typeface="Arial" pitchFamily="34" charset="0"/>
                </a:rPr>
                <a:t>　</a:t>
              </a:r>
            </a:p>
          </p:txBody>
        </p:sp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6789" y="4535"/>
              <a:ext cx="1506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800">
                  <a:latin typeface="Arial" pitchFamily="34" charset="0"/>
                </a:rPr>
                <a:t> </a:t>
              </a:r>
              <a:r>
                <a:rPr lang="en-US" sz="1800">
                  <a:latin typeface="Arial" pitchFamily="34" charset="0"/>
                </a:rPr>
                <a:t>5,350,000</a:t>
              </a:r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15382" name="Text Box 22"/>
            <p:cNvSpPr txBox="1">
              <a:spLocks noChangeArrowheads="1"/>
            </p:cNvSpPr>
            <p:nvPr/>
          </p:nvSpPr>
          <p:spPr bwMode="auto">
            <a:xfrm>
              <a:off x="11099" y="4535"/>
              <a:ext cx="1203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Arial" pitchFamily="34" charset="0"/>
                </a:rPr>
                <a:t>400,000</a:t>
              </a:r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15383" name="Line 23"/>
            <p:cNvSpPr>
              <a:spLocks noChangeShapeType="1"/>
            </p:cNvSpPr>
            <p:nvPr/>
          </p:nvSpPr>
          <p:spPr bwMode="auto">
            <a:xfrm>
              <a:off x="110" y="1020"/>
              <a:ext cx="15632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4" name="Line 24"/>
            <p:cNvSpPr>
              <a:spLocks noChangeShapeType="1"/>
            </p:cNvSpPr>
            <p:nvPr/>
          </p:nvSpPr>
          <p:spPr bwMode="auto">
            <a:xfrm>
              <a:off x="225" y="2610"/>
              <a:ext cx="1631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Line 25"/>
            <p:cNvSpPr>
              <a:spLocks noChangeShapeType="1"/>
            </p:cNvSpPr>
            <p:nvPr/>
          </p:nvSpPr>
          <p:spPr bwMode="auto">
            <a:xfrm>
              <a:off x="0" y="4195"/>
              <a:ext cx="16310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Line 26"/>
            <p:cNvSpPr>
              <a:spLocks noChangeShapeType="1"/>
            </p:cNvSpPr>
            <p:nvPr/>
          </p:nvSpPr>
          <p:spPr bwMode="auto">
            <a:xfrm>
              <a:off x="6677" y="1020"/>
              <a:ext cx="0" cy="5445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Line 27"/>
            <p:cNvSpPr>
              <a:spLocks noChangeShapeType="1"/>
            </p:cNvSpPr>
            <p:nvPr/>
          </p:nvSpPr>
          <p:spPr bwMode="auto">
            <a:xfrm>
              <a:off x="10872" y="1590"/>
              <a:ext cx="0" cy="544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8" name="Line 28"/>
            <p:cNvSpPr>
              <a:spLocks noChangeShapeType="1"/>
            </p:cNvSpPr>
            <p:nvPr/>
          </p:nvSpPr>
          <p:spPr bwMode="auto">
            <a:xfrm>
              <a:off x="8717" y="1020"/>
              <a:ext cx="2" cy="5445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9" name="Line 29"/>
            <p:cNvSpPr>
              <a:spLocks noChangeShapeType="1"/>
            </p:cNvSpPr>
            <p:nvPr/>
          </p:nvSpPr>
          <p:spPr bwMode="auto">
            <a:xfrm>
              <a:off x="13027" y="1020"/>
              <a:ext cx="0" cy="5445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Line 30"/>
            <p:cNvSpPr>
              <a:spLocks noChangeShapeType="1"/>
            </p:cNvSpPr>
            <p:nvPr/>
          </p:nvSpPr>
          <p:spPr bwMode="auto">
            <a:xfrm>
              <a:off x="4634" y="1020"/>
              <a:ext cx="3" cy="5445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1" name="Oval 31"/>
          <p:cNvSpPr>
            <a:spLocks noChangeArrowheads="1"/>
          </p:cNvSpPr>
          <p:nvPr/>
        </p:nvSpPr>
        <p:spPr bwMode="auto">
          <a:xfrm>
            <a:off x="2832100" y="3860801"/>
            <a:ext cx="1727200" cy="1006475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92" name="Rectangle 32"/>
          <p:cNvSpPr>
            <a:spLocks noChangeArrowheads="1"/>
          </p:cNvSpPr>
          <p:nvPr/>
        </p:nvSpPr>
        <p:spPr bwMode="auto">
          <a:xfrm>
            <a:off x="4559300" y="2997201"/>
            <a:ext cx="1727200" cy="2733675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 sz="1800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15393" name="Group 33"/>
          <p:cNvGrpSpPr>
            <a:grpSpLocks/>
          </p:cNvGrpSpPr>
          <p:nvPr/>
        </p:nvGrpSpPr>
        <p:grpSpPr bwMode="auto">
          <a:xfrm>
            <a:off x="48685" y="-71438"/>
            <a:ext cx="12112414" cy="6803073"/>
            <a:chOff x="0" y="0"/>
            <a:chExt cx="14305" cy="10717"/>
          </a:xfrm>
        </p:grpSpPr>
        <p:pic>
          <p:nvPicPr>
            <p:cNvPr id="15394" name="Picture 34" descr="发大镜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305" cy="1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395" name="Text Box 35"/>
            <p:cNvSpPr txBox="1">
              <a:spLocks noChangeArrowheads="1"/>
            </p:cNvSpPr>
            <p:nvPr/>
          </p:nvSpPr>
          <p:spPr bwMode="auto">
            <a:xfrm>
              <a:off x="3060" y="3930"/>
              <a:ext cx="5897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600" b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从数字上</a:t>
              </a:r>
            </a:p>
          </p:txBody>
        </p:sp>
        <p:sp>
          <p:nvSpPr>
            <p:cNvPr id="15396" name="Text Box 36"/>
            <p:cNvSpPr txBox="1">
              <a:spLocks noChangeArrowheads="1"/>
            </p:cNvSpPr>
            <p:nvPr/>
          </p:nvSpPr>
          <p:spPr bwMode="auto">
            <a:xfrm>
              <a:off x="2152" y="2910"/>
              <a:ext cx="5898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zh-CN" sz="3600" b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sz="3600" b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请问各位</a:t>
              </a:r>
            </a:p>
          </p:txBody>
        </p:sp>
        <p:sp>
          <p:nvSpPr>
            <p:cNvPr id="15397" name="Text Box 37"/>
            <p:cNvSpPr txBox="1">
              <a:spLocks noChangeArrowheads="1"/>
            </p:cNvSpPr>
            <p:nvPr/>
          </p:nvSpPr>
          <p:spPr bwMode="auto">
            <a:xfrm>
              <a:off x="3060" y="4950"/>
              <a:ext cx="5897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zh-CN" sz="3600" b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sz="3600" b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看出了什么？</a:t>
              </a:r>
            </a:p>
          </p:txBody>
        </p:sp>
      </p:grpSp>
      <p:grpSp>
        <p:nvGrpSpPr>
          <p:cNvPr id="15398" name="Group 38"/>
          <p:cNvGrpSpPr>
            <a:grpSpLocks/>
          </p:cNvGrpSpPr>
          <p:nvPr/>
        </p:nvGrpSpPr>
        <p:grpSpPr bwMode="auto">
          <a:xfrm>
            <a:off x="1585385" y="765175"/>
            <a:ext cx="13184716" cy="5379085"/>
            <a:chOff x="0" y="0"/>
            <a:chExt cx="15573" cy="8469"/>
          </a:xfrm>
        </p:grpSpPr>
        <p:pic>
          <p:nvPicPr>
            <p:cNvPr id="15399" name="Picture 10" descr="记事贴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86" cy="8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5400" name="Text Box 40"/>
            <p:cNvSpPr txBox="1">
              <a:spLocks noChangeArrowheads="1"/>
            </p:cNvSpPr>
            <p:nvPr/>
          </p:nvSpPr>
          <p:spPr bwMode="auto">
            <a:xfrm>
              <a:off x="453" y="3854"/>
              <a:ext cx="6647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600" b="1">
                  <a:latin typeface="微软雅黑" pitchFamily="34" charset="-122"/>
                  <a:ea typeface="微软雅黑" pitchFamily="34" charset="-122"/>
                </a:rPr>
                <a:t>中国：</a:t>
              </a:r>
              <a:r>
                <a:rPr lang="zh-CN" altLang="zh-CN" sz="36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75552</a:t>
              </a:r>
            </a:p>
          </p:txBody>
        </p:sp>
        <p:sp>
          <p:nvSpPr>
            <p:cNvPr id="15401" name="Text Box 41"/>
            <p:cNvSpPr txBox="1">
              <a:spLocks noChangeArrowheads="1"/>
            </p:cNvSpPr>
            <p:nvPr/>
          </p:nvSpPr>
          <p:spPr bwMode="auto">
            <a:xfrm>
              <a:off x="453" y="5328"/>
              <a:ext cx="7674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3600" b="1">
                  <a:latin typeface="微软雅黑" pitchFamily="34" charset="-122"/>
                  <a:ea typeface="微软雅黑" pitchFamily="34" charset="-122"/>
                </a:rPr>
                <a:t>美国：</a:t>
              </a:r>
              <a:r>
                <a:rPr lang="zh-CN" altLang="zh-CN" sz="36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7706550</a:t>
              </a:r>
            </a:p>
          </p:txBody>
        </p:sp>
        <p:sp>
          <p:nvSpPr>
            <p:cNvPr id="15402" name="Text Box 42"/>
            <p:cNvSpPr txBox="1">
              <a:spLocks noChangeArrowheads="1"/>
            </p:cNvSpPr>
            <p:nvPr/>
          </p:nvSpPr>
          <p:spPr bwMode="auto">
            <a:xfrm>
              <a:off x="7029" y="3854"/>
              <a:ext cx="8544" cy="1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zh-CN" sz="40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900000</a:t>
              </a:r>
            </a:p>
          </p:txBody>
        </p:sp>
        <p:sp>
          <p:nvSpPr>
            <p:cNvPr id="15403" name="Text Box 43"/>
            <p:cNvSpPr txBox="1">
              <a:spLocks noChangeArrowheads="1"/>
            </p:cNvSpPr>
            <p:nvPr/>
          </p:nvSpPr>
          <p:spPr bwMode="auto">
            <a:xfrm>
              <a:off x="7029" y="5215"/>
              <a:ext cx="5863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zh-CN" sz="40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1600000</a:t>
              </a:r>
            </a:p>
          </p:txBody>
        </p:sp>
        <p:sp>
          <p:nvSpPr>
            <p:cNvPr id="15404" name="Text Box 44"/>
            <p:cNvSpPr txBox="1">
              <a:spLocks noChangeArrowheads="1"/>
            </p:cNvSpPr>
            <p:nvPr/>
          </p:nvSpPr>
          <p:spPr bwMode="auto">
            <a:xfrm>
              <a:off x="2153" y="2720"/>
              <a:ext cx="3716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4000" b="1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rPr>
                <a:t>召回数量</a:t>
              </a:r>
            </a:p>
          </p:txBody>
        </p:sp>
        <p:sp>
          <p:nvSpPr>
            <p:cNvPr id="15405" name="Text Box 45"/>
            <p:cNvSpPr txBox="1">
              <a:spLocks noChangeArrowheads="1"/>
            </p:cNvSpPr>
            <p:nvPr/>
          </p:nvSpPr>
          <p:spPr bwMode="auto">
            <a:xfrm>
              <a:off x="6916" y="2720"/>
              <a:ext cx="3871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sz="4000" b="1">
                  <a:latin typeface="Arial" pitchFamily="34" charset="0"/>
                  <a:ea typeface="微软雅黑" pitchFamily="34" charset="-122"/>
                </a:rPr>
                <a:t>年销售辆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738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91" grpId="0" animBg="1"/>
      <p:bldP spid="15392" grpId="0" bldLvl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</TotalTime>
  <Words>1264</Words>
  <Application>Microsoft Office PowerPoint</Application>
  <PresentationFormat>自定义</PresentationFormat>
  <Paragraphs>161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波形</vt:lpstr>
      <vt:lpstr>第七章 企业市场营销运作中商业伦理的构建</vt:lpstr>
      <vt:lpstr>PowerPoint 演示文稿</vt:lpstr>
      <vt:lpstr>PowerPoint 演示文稿</vt:lpstr>
      <vt:lpstr>PowerPoint 演示文稿</vt:lpstr>
      <vt:lpstr>第一节 企业市场营销运作概述</vt:lpstr>
      <vt:lpstr>PowerPoint 演示文稿</vt:lpstr>
      <vt:lpstr>产品安全</vt:lpstr>
      <vt:lpstr>PowerPoint 演示文稿</vt:lpstr>
      <vt:lpstr>PowerPoint 演示文稿</vt:lpstr>
      <vt:lpstr>PowerPoint 演示文稿</vt:lpstr>
      <vt:lpstr>忆丰田召回门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价格策略中的道德原则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第七章企业市场营销运作中商业伦理的构建</dc:title>
  <dc:creator/>
  <cp:lastModifiedBy>Windows 用户</cp:lastModifiedBy>
  <cp:revision>20</cp:revision>
  <dcterms:created xsi:type="dcterms:W3CDTF">2015-05-05T08:02:00Z</dcterms:created>
  <dcterms:modified xsi:type="dcterms:W3CDTF">2017-09-25T13:08:52Z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